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09" r:id="rId5"/>
    <p:sldId id="261" r:id="rId6"/>
    <p:sldId id="288" r:id="rId7"/>
    <p:sldId id="277" r:id="rId8"/>
    <p:sldId id="440" r:id="rId9"/>
    <p:sldId id="441" r:id="rId10"/>
    <p:sldId id="442" r:id="rId11"/>
    <p:sldId id="443" r:id="rId12"/>
    <p:sldId id="444" r:id="rId13"/>
    <p:sldId id="344" r:id="rId14"/>
    <p:sldId id="294" r:id="rId15"/>
    <p:sldId id="370" r:id="rId16"/>
    <p:sldId id="264" r:id="rId17"/>
    <p:sldId id="345" r:id="rId18"/>
    <p:sldId id="446" r:id="rId19"/>
    <p:sldId id="371" r:id="rId20"/>
    <p:sldId id="373" r:id="rId21"/>
    <p:sldId id="445" r:id="rId22"/>
    <p:sldId id="374" r:id="rId23"/>
    <p:sldId id="375" r:id="rId24"/>
    <p:sldId id="376" r:id="rId25"/>
    <p:sldId id="377" r:id="rId26"/>
    <p:sldId id="378" r:id="rId27"/>
    <p:sldId id="415" r:id="rId28"/>
    <p:sldId id="421" r:id="rId29"/>
    <p:sldId id="422" r:id="rId30"/>
    <p:sldId id="424" r:id="rId31"/>
    <p:sldId id="423" r:id="rId32"/>
    <p:sldId id="414" r:id="rId33"/>
    <p:sldId id="416" r:id="rId34"/>
    <p:sldId id="417" r:id="rId35"/>
    <p:sldId id="418" r:id="rId36"/>
    <p:sldId id="419" r:id="rId37"/>
    <p:sldId id="379" r:id="rId38"/>
    <p:sldId id="380" r:id="rId39"/>
    <p:sldId id="431" r:id="rId40"/>
    <p:sldId id="432" r:id="rId41"/>
    <p:sldId id="413" r:id="rId42"/>
    <p:sldId id="4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052B36-CF36-4081-B665-630BD0C29F26}" v="210" dt="2023-09-12T14:59:07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31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1A56-043C-874A-F351-4C3FBC253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D48E0-47A8-6CE2-7955-4E46CFD2A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652F9-2577-20D1-AD1E-D1A463A4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9D7B5-955E-B1B9-64EE-2B1A8663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9D512-DC30-61EC-CE3A-70BCAD6A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8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D96E-6AC2-F219-7E81-26F36E5C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6D83A-0618-A4BB-6F16-E05FEBB2E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45ED4-912F-3CD2-746E-0A3592AF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62F82-39E4-BFFA-B5F7-AEDFCB3A7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15646-9D46-770E-B4FC-B1A2226E6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96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F3650-D80E-1F2B-0670-EC878C75B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6B16A6-7A80-74D3-1DF1-BC59035F5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F7B5-14AC-9745-58E9-4D2463726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1362B-C7CE-0933-6A2C-5CD8069C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6E5D0-7ADE-756D-74CD-F49466BA0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6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5247-CB23-8AF1-8236-1435FEBE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8F417-9887-DB69-48E8-2CB8364F0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94E3E5-954D-2DFB-685C-7CAE4D15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B269A-8498-3F2B-38BD-8BA9825E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ADA1-F775-F49E-B6A3-6268F9157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C75F4-D318-3AA2-F238-1DBBFD686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501C-40DA-64C5-9076-3AFACFFD3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151D-26BB-067A-FBD3-D80FF3CB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4C2D3-A929-1954-F019-25A5E6744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7F71-7754-7CD7-17BC-01028867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38711-891A-DC17-E087-5A9EEBDF9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8975D-3C46-B8C8-FE3E-08C21B6D58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C4FC4D-BE7B-F78C-8805-0BC539205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230391-1454-3684-FBEF-DBE153BC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DEA6A-4F60-61CD-4F87-661D134D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FDDD-905A-0D15-1E41-618A84DB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12AC-8CE0-2EEA-0DB2-90D4779B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B858E-1F2A-E158-4D9D-6601F2B9B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B481E-A0C7-CF2C-FA49-F9F75F875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A32F48-FCEF-5913-58C1-DAB7C62BE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5425E0-0FB4-0615-7205-28FD22314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8523F5-38A2-EED1-1996-172FF1B2A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FE6707-CE89-AB7E-2FB6-F68E03D7A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8642F8-D756-6881-AA55-D547E991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46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38FB6-DFD1-AF35-8B74-FB4BCFF9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E277E-9242-1C92-6081-12A47839B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8665C3-2156-92E9-FF91-28341690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95FD6A-FAEF-7B8C-2E7E-09317BDB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8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7FE65-36D9-2813-F327-C4C62638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A38C45-A65C-FF82-DC92-5726B364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63E5A-B672-A1FB-17CB-E64DE929A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699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2201A-72F0-A051-5C34-CD4D8718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A5AC7-7100-CEDF-DABA-6621D461F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33CFF5-89A6-03F2-D027-362D90B31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F66A1-A6AA-EC4F-4942-09717C608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71850-5E76-4038-D783-144254EC7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902B1-F7DD-BB23-DCB0-B71641D39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88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92E54-9792-D972-CB6A-24C9FFF8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88F584-9FF6-8626-7977-3651FE7D9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8AF2C7-90A8-06E4-2FD0-3D20DF380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1F80D9-354F-3C33-A6DB-8D7406126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BC24E-C858-05FD-6FBF-3A39300B2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EC7BE-BC69-EFB6-0229-F33938689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0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DB43BC-D0A8-7276-DC2B-09A4A1C1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32EB8-42BF-D87C-F117-A1165042E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EF788-7B1E-A7A9-469B-6594DA4BC3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C7DF8-2290-41A7-B518-615B671B4C23}" type="datetimeFigureOut">
              <a:rPr lang="en-US" smtClean="0"/>
              <a:t>9/22/25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E61ED-57BA-E900-7BA8-BC9FA4105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81BD9-2CA4-C8CB-560E-766B595EE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C2712-4001-41E5-B8A7-B3938DD43B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1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E2A4-1988-4947-84AC-35FBAD114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5370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 2302/DSCI 1302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Algorithms and Runtime Analysis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E2CB42E-F0B0-4FB0-A464-7E9AB159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184" y="435232"/>
            <a:ext cx="1520757" cy="12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BA6970-237D-482A-9AC6-E784B752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E2FF6-7FD6-608F-CEB9-605F0C693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2356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+mn-lt"/>
              </a:rPr>
              <a:t>Algorithm runtime</a:t>
            </a:r>
            <a:br>
              <a:rPr lang="en-US" b="1" i="0" dirty="0">
                <a:effectLst/>
                <a:latin typeface="+mn-lt"/>
              </a:rPr>
            </a:br>
            <a:br>
              <a:rPr lang="en-US" b="0" i="0" dirty="0">
                <a:effectLst/>
                <a:latin typeface="+mn-lt"/>
              </a:rPr>
            </a:br>
            <a:br>
              <a:rPr lang="en-US" b="0" i="0" dirty="0">
                <a:effectLst/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5670F-77F2-8CDD-0693-2BA31CDEC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effectLst/>
              </a:rPr>
              <a:t>An algorithm's </a:t>
            </a:r>
            <a:r>
              <a:rPr lang="en-US" b="1" i="1" u="none" strike="noStrike" dirty="0">
                <a:effectLst/>
              </a:rPr>
              <a:t>runtime</a:t>
            </a:r>
            <a:r>
              <a:rPr lang="en-US" b="0" i="0" dirty="0">
                <a:effectLst/>
              </a:rPr>
              <a:t> is the time the algorithm takes to execute.</a:t>
            </a:r>
          </a:p>
          <a:p>
            <a:r>
              <a:rPr lang="en-US" dirty="0"/>
              <a:t>A function of the input size. f(n)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A sample algorithm</a:t>
            </a:r>
          </a:p>
          <a:p>
            <a:pPr marL="0" indent="0">
              <a:buNone/>
            </a:pPr>
            <a:r>
              <a:rPr lang="en-US" dirty="0"/>
              <a:t>sum_v1(n)</a:t>
            </a:r>
          </a:p>
          <a:p>
            <a:pPr marL="0" indent="0">
              <a:buNone/>
            </a:pPr>
            <a:r>
              <a:rPr lang="en-US" dirty="0"/>
              <a:t>	1+2+3+ … +n  # n steps</a:t>
            </a:r>
          </a:p>
          <a:p>
            <a:pPr marL="0" indent="0">
              <a:buNone/>
            </a:pPr>
            <a:r>
              <a:rPr lang="en-US" dirty="0"/>
              <a:t>sum_v2(n)</a:t>
            </a:r>
          </a:p>
          <a:p>
            <a:pPr marL="0" indent="0">
              <a:buNone/>
            </a:pPr>
            <a:r>
              <a:rPr lang="en-US" dirty="0"/>
              <a:t>	n*(n+1)/2 # 1 step</a:t>
            </a:r>
          </a:p>
          <a:p>
            <a:pPr marL="0" indent="0">
              <a:buNone/>
            </a:pPr>
            <a:r>
              <a:rPr lang="en-US" dirty="0"/>
              <a:t>Runtime varies based on your implementation!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052650-359D-91C2-666A-5509F8F9C83B}"/>
              </a:ext>
            </a:extLst>
          </p:cNvPr>
          <p:cNvGrpSpPr/>
          <p:nvPr/>
        </p:nvGrpSpPr>
        <p:grpSpPr>
          <a:xfrm>
            <a:off x="6244001" y="3414106"/>
            <a:ext cx="5128056" cy="1221948"/>
            <a:chOff x="1210962" y="4252095"/>
            <a:chExt cx="5128056" cy="12219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B9022-F535-9F68-F6A6-BDFCD86593DB}"/>
                </a:ext>
              </a:extLst>
            </p:cNvPr>
            <p:cNvGrpSpPr/>
            <p:nvPr/>
          </p:nvGrpSpPr>
          <p:grpSpPr>
            <a:xfrm>
              <a:off x="1210962" y="4283268"/>
              <a:ext cx="1087395" cy="721218"/>
              <a:chOff x="1210962" y="4283268"/>
              <a:chExt cx="1087395" cy="721218"/>
            </a:xfrm>
          </p:grpSpPr>
          <p:sp>
            <p:nvSpPr>
              <p:cNvPr id="12" name="Right Arrow 6">
                <a:extLst>
                  <a:ext uri="{FF2B5EF4-FFF2-40B4-BE49-F238E27FC236}">
                    <a16:creationId xmlns:a16="http://schemas.microsoft.com/office/drawing/2014/main" id="{583C5D7B-BF65-285A-21EA-422A9E5A1920}"/>
                  </a:ext>
                </a:extLst>
              </p:cNvPr>
              <p:cNvSpPr/>
              <p:nvPr/>
            </p:nvSpPr>
            <p:spPr>
              <a:xfrm>
                <a:off x="1210962" y="4621427"/>
                <a:ext cx="1087395" cy="38305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126A5A-8CDE-EE8D-A462-51DFED472986}"/>
                  </a:ext>
                </a:extLst>
              </p:cNvPr>
              <p:cNvSpPr txBox="1"/>
              <p:nvPr/>
            </p:nvSpPr>
            <p:spPr>
              <a:xfrm>
                <a:off x="1387047" y="4283268"/>
                <a:ext cx="6335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charset="0"/>
                    <a:ea typeface="Arial" charset="0"/>
                    <a:cs typeface="Arial" charset="0"/>
                  </a:rPr>
                  <a:t>1~n</a:t>
                </a:r>
              </a:p>
            </p:txBody>
          </p:sp>
        </p:grpSp>
        <p:sp>
          <p:nvSpPr>
            <p:cNvPr id="8" name="Rounded Rectangle 9">
              <a:extLst>
                <a:ext uri="{FF2B5EF4-FFF2-40B4-BE49-F238E27FC236}">
                  <a16:creationId xmlns:a16="http://schemas.microsoft.com/office/drawing/2014/main" id="{116136B9-CF2F-6FE9-9B0D-D50E1C5DFCB6}"/>
                </a:ext>
              </a:extLst>
            </p:cNvPr>
            <p:cNvSpPr/>
            <p:nvPr/>
          </p:nvSpPr>
          <p:spPr>
            <a:xfrm>
              <a:off x="2384854" y="4252095"/>
              <a:ext cx="2718487" cy="12219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charset="0"/>
                  <a:ea typeface="Arial" charset="0"/>
                  <a:cs typeface="Arial" charset="0"/>
                </a:rPr>
                <a:t>sum_v1 / sum_v2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E32DEC-177A-A900-27FC-F21E1FDE8631}"/>
                </a:ext>
              </a:extLst>
            </p:cNvPr>
            <p:cNvGrpSpPr/>
            <p:nvPr/>
          </p:nvGrpSpPr>
          <p:grpSpPr>
            <a:xfrm>
              <a:off x="5251623" y="4307182"/>
              <a:ext cx="1087395" cy="721218"/>
              <a:chOff x="1210962" y="4283268"/>
              <a:chExt cx="1087395" cy="721218"/>
            </a:xfrm>
          </p:grpSpPr>
          <p:sp>
            <p:nvSpPr>
              <p:cNvPr id="10" name="Right Arrow 11">
                <a:extLst>
                  <a:ext uri="{FF2B5EF4-FFF2-40B4-BE49-F238E27FC236}">
                    <a16:creationId xmlns:a16="http://schemas.microsoft.com/office/drawing/2014/main" id="{2A11ADD8-75B1-1A2D-2C43-BC79C8015F80}"/>
                  </a:ext>
                </a:extLst>
              </p:cNvPr>
              <p:cNvSpPr/>
              <p:nvPr/>
            </p:nvSpPr>
            <p:spPr>
              <a:xfrm>
                <a:off x="1210962" y="4621427"/>
                <a:ext cx="1087395" cy="38305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7465EE-60EB-4994-B432-FA70AA3F82DC}"/>
                  </a:ext>
                </a:extLst>
              </p:cNvPr>
              <p:cNvSpPr txBox="1"/>
              <p:nvPr/>
            </p:nvSpPr>
            <p:spPr>
              <a:xfrm>
                <a:off x="1332281" y="4283268"/>
                <a:ext cx="712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charset="0"/>
                    <a:ea typeface="Arial" charset="0"/>
                    <a:cs typeface="Arial" charset="0"/>
                  </a:rPr>
                  <a:t>sum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70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/>
              <a:t>Big-O notation</a:t>
            </a:r>
            <a:r>
              <a:rPr lang="en-US" sz="2400" dirty="0"/>
              <a:t> is a mathematical notation for upper-bounding a function's growth rate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Informally, can be found by ignoring constants and non-dominant growth terms.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400" dirty="0"/>
              <a:t>Example: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400" dirty="0"/>
              <a:t>	f(n) = </a:t>
            </a:r>
            <a:r>
              <a:rPr lang="pt-BR" sz="2400" b="1" dirty="0">
                <a:solidFill>
                  <a:srgbClr val="00B050"/>
                </a:solidFill>
              </a:rPr>
              <a:t>dominant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FF0000"/>
                </a:solidFill>
              </a:rPr>
              <a:t>+ non-dominant + constant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54387-5EF8-48E8-90F1-9F66CAB02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32082-0CE9-4318-90C0-701FEC99E421}" type="datetime1">
              <a:rPr lang="en-US" smtClean="0"/>
              <a:t>9/22/25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15FC6-0307-4818-B483-E5B9C96A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48B6-F1B9-5748-85E5-359D81A009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78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584A7F-5402-72EB-CC4B-DBBB95A4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793" y="746365"/>
            <a:ext cx="8584786" cy="1830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B01CE8-0E3F-D524-29AE-DFEEE7EA6DDB}"/>
              </a:ext>
            </a:extLst>
          </p:cNvPr>
          <p:cNvSpPr txBox="1"/>
          <p:nvPr/>
        </p:nvSpPr>
        <p:spPr>
          <a:xfrm>
            <a:off x="2506806" y="3030521"/>
            <a:ext cx="6720321" cy="2643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pt-BR" sz="2800" i="1" dirty="0"/>
              <a:t>		an</a:t>
            </a:r>
            <a:r>
              <a:rPr lang="pt-BR" sz="2800" i="1" baseline="30000" dirty="0"/>
              <a:t>2</a:t>
            </a:r>
            <a:r>
              <a:rPr lang="pt-BR" sz="2800" i="1" dirty="0"/>
              <a:t>+bn+c=O(n</a:t>
            </a:r>
            <a:r>
              <a:rPr lang="pt-BR" sz="2800" i="1" baseline="30000" dirty="0"/>
              <a:t>2</a:t>
            </a:r>
            <a:r>
              <a:rPr lang="pt-BR" sz="2800" i="1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800" dirty="0"/>
              <a:t>		n + 137 = O(n)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800" dirty="0"/>
              <a:t>		n</a:t>
            </a:r>
            <a:r>
              <a:rPr lang="pt-BR" sz="2800" baseline="30000" dirty="0"/>
              <a:t>2</a:t>
            </a:r>
            <a:r>
              <a:rPr lang="pt-BR" sz="2800" dirty="0"/>
              <a:t> + 3n – 2 = O(n</a:t>
            </a:r>
            <a:r>
              <a:rPr lang="pt-BR" sz="2800" baseline="30000" dirty="0"/>
              <a:t>2</a:t>
            </a:r>
            <a:r>
              <a:rPr lang="pt-BR" sz="28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800" dirty="0"/>
              <a:t>		n</a:t>
            </a:r>
            <a:r>
              <a:rPr lang="pt-BR" sz="2800" baseline="30000" dirty="0"/>
              <a:t>3</a:t>
            </a:r>
            <a:r>
              <a:rPr lang="pt-BR" sz="2800" dirty="0"/>
              <a:t> + 10n</a:t>
            </a:r>
            <a:r>
              <a:rPr lang="pt-BR" sz="2800" baseline="30000" dirty="0"/>
              <a:t>2</a:t>
            </a:r>
            <a:r>
              <a:rPr lang="pt-BR" sz="2800" dirty="0"/>
              <a:t>log(n) – 15n = O(n</a:t>
            </a:r>
            <a:r>
              <a:rPr lang="pt-BR" sz="2800" baseline="30000" dirty="0"/>
              <a:t>3</a:t>
            </a:r>
            <a:r>
              <a:rPr lang="pt-BR" sz="28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pt-BR" sz="2800" dirty="0"/>
              <a:t>		2</a:t>
            </a:r>
            <a:r>
              <a:rPr lang="pt-BR" sz="2800" baseline="30000" dirty="0"/>
              <a:t>n</a:t>
            </a:r>
            <a:r>
              <a:rPr lang="pt-BR" sz="2800" dirty="0"/>
              <a:t> + n! = O(?)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8674B6-720C-B60C-3906-53B4C6D8F7EB}"/>
              </a:ext>
            </a:extLst>
          </p:cNvPr>
          <p:cNvSpPr/>
          <p:nvPr/>
        </p:nvSpPr>
        <p:spPr>
          <a:xfrm>
            <a:off x="1280759" y="5820595"/>
            <a:ext cx="9486768" cy="494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s-I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O(1) &lt; O(log n) &lt; O(n) &lt; O(n log n) &lt; O(n</a:t>
            </a:r>
            <a:r>
              <a:rPr lang="is-IS" sz="2400" b="1" baseline="30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is-I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&lt; O(n</a:t>
            </a:r>
            <a:r>
              <a:rPr lang="is-IS" sz="2400" b="1" baseline="30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is-I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&lt; O(2</a:t>
            </a:r>
            <a:r>
              <a:rPr lang="is-IS" sz="2400" b="1" baseline="30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</a:t>
            </a:r>
            <a:r>
              <a:rPr lang="is-IS" sz="2400" b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) &lt; O(n!)</a:t>
            </a:r>
            <a:endParaRPr lang="en-US" sz="24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09FF4-43F6-89DA-08D9-DCB9D4F5F185}"/>
              </a:ext>
            </a:extLst>
          </p:cNvPr>
          <p:cNvSpPr txBox="1"/>
          <p:nvPr/>
        </p:nvSpPr>
        <p:spPr>
          <a:xfrm>
            <a:off x="5484064" y="5119789"/>
            <a:ext cx="6113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	</a:t>
            </a:r>
            <a:r>
              <a:rPr lang="pt-BR" sz="2800" dirty="0">
                <a:highlight>
                  <a:srgbClr val="FFFF00"/>
                </a:highlight>
              </a:rPr>
              <a:t>O(n!)</a:t>
            </a:r>
            <a:endParaRPr 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13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84861-4F1E-34F0-7FA3-18B994953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3" y="759913"/>
            <a:ext cx="11228574" cy="53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29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6EC431-F9D1-FE3D-EA52-BC0A8F755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968" y="1056944"/>
            <a:ext cx="8476153" cy="4138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950AD3-07F7-A50A-DFA6-AD811B05EEC8}"/>
              </a:ext>
            </a:extLst>
          </p:cNvPr>
          <p:cNvSpPr txBox="1"/>
          <p:nvPr/>
        </p:nvSpPr>
        <p:spPr>
          <a:xfrm>
            <a:off x="3265341" y="5270560"/>
            <a:ext cx="72190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i="0" dirty="0">
                <a:effectLst/>
                <a:latin typeface="+mj-lt"/>
                <a:cs typeface="Arial" panose="020B0604020202020204" pitchFamily="34" charset="0"/>
              </a:rPr>
              <a:t>Growth rates for different input sizes</a:t>
            </a:r>
            <a:endParaRPr lang="en-US" sz="3200" b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8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1E571-E445-03C0-4112-CBBF9098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growth-rate / runtime?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4EBFB6-D6CC-1CA0-12D5-EE4EC2289E0C}"/>
              </a:ext>
            </a:extLst>
          </p:cNvPr>
          <p:cNvSpPr txBox="1"/>
          <p:nvPr/>
        </p:nvSpPr>
        <p:spPr>
          <a:xfrm>
            <a:off x="992580" y="3616062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Ideally, we would like: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 structure operations to run in constant / logarithmic time.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Algorithms to run in &lt;= log linear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nlogn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time.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Algorithms with quadratic or cubic running times are less practical.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lgorithms with exponential running times are only feasibl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 for small 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sized inputs.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050C2A-F7EE-FF00-8751-1DB777F8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227" y="1864143"/>
            <a:ext cx="8515546" cy="137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6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E6E26E-117E-30B7-6B93-E7AF69C16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458" y="498534"/>
            <a:ext cx="7039621" cy="553858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9841ADA7-CF26-662D-7D1F-0E31545FC1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7882" y="1371601"/>
            <a:ext cx="387928" cy="387928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AEB41897-5726-3E5E-6955-E3B10A973D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5200" y="2708565"/>
            <a:ext cx="387928" cy="38792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4453945-C71D-DB92-E771-31D4A5DC6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1064" y="5638801"/>
            <a:ext cx="387928" cy="3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7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10073-B297-A463-3582-34C60E7176D0}"/>
              </a:ext>
            </a:extLst>
          </p:cNvPr>
          <p:cNvSpPr txBox="1">
            <a:spLocks/>
          </p:cNvSpPr>
          <p:nvPr/>
        </p:nvSpPr>
        <p:spPr>
          <a:xfrm>
            <a:off x="890154" y="6976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 Runtime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D926B-EDB5-ADB5-F468-6C1A2A3487FA}"/>
              </a:ext>
            </a:extLst>
          </p:cNvPr>
          <p:cNvSpPr/>
          <p:nvPr/>
        </p:nvSpPr>
        <p:spPr>
          <a:xfrm>
            <a:off x="3945955" y="1699095"/>
            <a:ext cx="756387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Best-case (Big Omega / </a:t>
            </a:r>
            <a:r>
              <a:rPr lang="en-US" sz="4400" dirty="0"/>
              <a:t>Big </a:t>
            </a:r>
            <a:r>
              <a:rPr lang="el-GR" sz="4400" dirty="0"/>
              <a:t>Ω</a:t>
            </a:r>
            <a:r>
              <a:rPr lang="en-US" sz="4400" dirty="0"/>
              <a:t>)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01EFA4-B370-FACF-A393-18B19321E877}"/>
              </a:ext>
            </a:extLst>
          </p:cNvPr>
          <p:cNvSpPr/>
          <p:nvPr/>
        </p:nvSpPr>
        <p:spPr>
          <a:xfrm>
            <a:off x="3945955" y="3235217"/>
            <a:ext cx="741876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Average-case (Big Theta / </a:t>
            </a:r>
            <a:r>
              <a:rPr lang="en-US" sz="4400" dirty="0"/>
              <a:t>Big </a:t>
            </a:r>
            <a:r>
              <a:rPr lang="en-US" sz="4400" dirty="0" err="1"/>
              <a:t>θ</a:t>
            </a:r>
            <a:r>
              <a:rPr lang="en-US" sz="4400" dirty="0"/>
              <a:t>)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DC2E5B-A3DE-7C54-CFED-F1FFB42EE352}"/>
              </a:ext>
            </a:extLst>
          </p:cNvPr>
          <p:cNvSpPr/>
          <p:nvPr/>
        </p:nvSpPr>
        <p:spPr>
          <a:xfrm>
            <a:off x="3945955" y="4774184"/>
            <a:ext cx="69979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Worst-case (Big Theta / </a:t>
            </a:r>
            <a:r>
              <a:rPr lang="en-US" sz="4400" dirty="0"/>
              <a:t>Big O)</a:t>
            </a:r>
            <a:endParaRPr lang="en-US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2570D-D971-3642-511F-FC97C24CABE4}"/>
              </a:ext>
            </a:extLst>
          </p:cNvPr>
          <p:cNvSpPr/>
          <p:nvPr/>
        </p:nvSpPr>
        <p:spPr>
          <a:xfrm>
            <a:off x="890154" y="3235217"/>
            <a:ext cx="1479892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241254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39E75-515E-71CD-5CCD-B4D132D2F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Runtime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909E7-1F16-4BED-41ED-FDF4D25E3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07" y="1297875"/>
            <a:ext cx="8968999" cy="538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10073-B297-A463-3582-34C60E7176D0}"/>
              </a:ext>
            </a:extLst>
          </p:cNvPr>
          <p:cNvSpPr txBox="1">
            <a:spLocks/>
          </p:cNvSpPr>
          <p:nvPr/>
        </p:nvSpPr>
        <p:spPr>
          <a:xfrm>
            <a:off x="890154" y="6976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 Runtime Analysis: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D926B-EDB5-ADB5-F468-6C1A2A3487FA}"/>
              </a:ext>
            </a:extLst>
          </p:cNvPr>
          <p:cNvSpPr/>
          <p:nvPr/>
        </p:nvSpPr>
        <p:spPr>
          <a:xfrm>
            <a:off x="7349811" y="650162"/>
            <a:ext cx="235532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Best-case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73C3-C89A-0408-C066-E59E2439B3D8}"/>
              </a:ext>
            </a:extLst>
          </p:cNvPr>
          <p:cNvSpPr txBox="1"/>
          <p:nvPr/>
        </p:nvSpPr>
        <p:spPr>
          <a:xfrm>
            <a:off x="1706707" y="1737652"/>
            <a:ext cx="82997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A situation where the algorithm performs optimally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Often represents the most favorable or ideal input for the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 dirty="0"/>
              <a:t>The best-case analysis helps us understand the lower bound on the algorithm's performance</a:t>
            </a:r>
          </a:p>
        </p:txBody>
      </p:sp>
    </p:spTree>
    <p:extLst>
      <p:ext uri="{BB962C8B-B14F-4D97-AF65-F5344CB8AC3E}">
        <p14:creationId xmlns:p14="http://schemas.microsoft.com/office/powerpoint/2010/main" val="41160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algorithm?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045" y="1558637"/>
            <a:ext cx="8229600" cy="197090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An algorithm is a sequence of well-defined steps to accomplish a task. </a:t>
            </a:r>
          </a:p>
          <a:p>
            <a:pPr marL="0" indent="0">
              <a:buNone/>
            </a:pPr>
            <a:r>
              <a:rPr lang="en-US" i="1" dirty="0"/>
              <a:t>	- takes some value, or set of values, as </a:t>
            </a:r>
            <a:r>
              <a:rPr lang="en-US" b="1" i="1" dirty="0">
                <a:solidFill>
                  <a:srgbClr val="FF0000"/>
                </a:solidFill>
              </a:rPr>
              <a:t>input</a:t>
            </a:r>
            <a:r>
              <a:rPr lang="en-US" i="1" dirty="0"/>
              <a:t> </a:t>
            </a:r>
          </a:p>
          <a:p>
            <a:pPr marL="0" indent="0">
              <a:buNone/>
            </a:pPr>
            <a:r>
              <a:rPr lang="en-US" i="1" dirty="0"/>
              <a:t>	- produces some value, or set of values, as </a:t>
            </a:r>
            <a:r>
              <a:rPr lang="en-US" b="1" i="1" dirty="0">
                <a:solidFill>
                  <a:srgbClr val="FF0000"/>
                </a:solidFill>
              </a:rPr>
              <a:t>output</a:t>
            </a:r>
            <a:r>
              <a:rPr lang="en-US" i="1" dirty="0"/>
              <a:t>.</a:t>
            </a:r>
          </a:p>
          <a:p>
            <a:pPr marL="0" indent="0">
              <a:buNone/>
            </a:pPr>
            <a:endParaRPr lang="en-US" sz="2400" i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3282591" y="3621924"/>
            <a:ext cx="5128056" cy="1221948"/>
            <a:chOff x="1210962" y="4252095"/>
            <a:chExt cx="5128056" cy="1221948"/>
          </a:xfrm>
        </p:grpSpPr>
        <p:grpSp>
          <p:nvGrpSpPr>
            <p:cNvPr id="9" name="Group 8"/>
            <p:cNvGrpSpPr/>
            <p:nvPr/>
          </p:nvGrpSpPr>
          <p:grpSpPr>
            <a:xfrm>
              <a:off x="1210962" y="4252095"/>
              <a:ext cx="1087395" cy="752391"/>
              <a:chOff x="1210962" y="4252095"/>
              <a:chExt cx="1087395" cy="752391"/>
            </a:xfrm>
          </p:grpSpPr>
          <p:sp>
            <p:nvSpPr>
              <p:cNvPr id="7" name="Right Arrow 6"/>
              <p:cNvSpPr/>
              <p:nvPr/>
            </p:nvSpPr>
            <p:spPr>
              <a:xfrm>
                <a:off x="1210962" y="4621427"/>
                <a:ext cx="1087395" cy="38305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272747" y="4252095"/>
                <a:ext cx="954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charset="0"/>
                    <a:ea typeface="Arial" charset="0"/>
                    <a:cs typeface="Arial" charset="0"/>
                  </a:rPr>
                  <a:t>Inputs</a:t>
                </a:r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2384854" y="4252095"/>
              <a:ext cx="2718487" cy="122194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atin typeface="Arial" charset="0"/>
                  <a:ea typeface="Arial" charset="0"/>
                  <a:cs typeface="Arial" charset="0"/>
                </a:rPr>
                <a:t>Algorithm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165124" y="4276009"/>
              <a:ext cx="1173894" cy="752391"/>
              <a:chOff x="1124463" y="4252095"/>
              <a:chExt cx="1173894" cy="752391"/>
            </a:xfrm>
          </p:grpSpPr>
          <p:sp>
            <p:nvSpPr>
              <p:cNvPr id="12" name="Right Arrow 11"/>
              <p:cNvSpPr/>
              <p:nvPr/>
            </p:nvSpPr>
            <p:spPr>
              <a:xfrm>
                <a:off x="1210962" y="4621427"/>
                <a:ext cx="1087395" cy="383059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24463" y="4252095"/>
                <a:ext cx="11673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latin typeface="Arial" charset="0"/>
                    <a:ea typeface="Arial" charset="0"/>
                    <a:cs typeface="Arial" charset="0"/>
                  </a:rPr>
                  <a:t>Outputs</a:t>
                </a:r>
              </a:p>
            </p:txBody>
          </p:sp>
        </p:grpSp>
      </p:grp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8821B1B-2C14-404F-AAB1-926EACE2C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48B6-F1B9-5748-85E5-359D81A009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1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10073-B297-A463-3582-34C60E7176D0}"/>
              </a:ext>
            </a:extLst>
          </p:cNvPr>
          <p:cNvSpPr txBox="1">
            <a:spLocks/>
          </p:cNvSpPr>
          <p:nvPr/>
        </p:nvSpPr>
        <p:spPr>
          <a:xfrm>
            <a:off x="890154" y="6976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 Runtime Analysis: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D926B-EDB5-ADB5-F468-6C1A2A3487FA}"/>
              </a:ext>
            </a:extLst>
          </p:cNvPr>
          <p:cNvSpPr/>
          <p:nvPr/>
        </p:nvSpPr>
        <p:spPr>
          <a:xfrm>
            <a:off x="7307174" y="650162"/>
            <a:ext cx="320953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Average-case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73C3-C89A-0408-C066-E59E2439B3D8}"/>
              </a:ext>
            </a:extLst>
          </p:cNvPr>
          <p:cNvSpPr txBox="1"/>
          <p:nvPr/>
        </p:nvSpPr>
        <p:spPr>
          <a:xfrm>
            <a:off x="1706707" y="1737652"/>
            <a:ext cx="86218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Söhne"/>
              </a:rPr>
              <a:t>R</a:t>
            </a:r>
            <a:r>
              <a:rPr lang="en-US" sz="2800" b="0" i="0" dirty="0">
                <a:effectLst/>
                <a:latin typeface="Söhne"/>
              </a:rPr>
              <a:t>efers to the expected or typical performance of the algorithm on random or average input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/>
              <a:t>Provides a more realistic assessment of the algorithm's efficiency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C000"/>
                </a:solidFill>
              </a:rPr>
              <a:t>Determining the average-case runtime requires knowledge of the statistical properties of the expected data inputs. </a:t>
            </a:r>
          </a:p>
        </p:txBody>
      </p:sp>
    </p:spTree>
    <p:extLst>
      <p:ext uri="{BB962C8B-B14F-4D97-AF65-F5344CB8AC3E}">
        <p14:creationId xmlns:p14="http://schemas.microsoft.com/office/powerpoint/2010/main" val="429048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10073-B297-A463-3582-34C60E7176D0}"/>
              </a:ext>
            </a:extLst>
          </p:cNvPr>
          <p:cNvSpPr txBox="1">
            <a:spLocks/>
          </p:cNvSpPr>
          <p:nvPr/>
        </p:nvSpPr>
        <p:spPr>
          <a:xfrm>
            <a:off x="890154" y="6976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Algorithm Runtime Analysis: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FD926B-EDB5-ADB5-F468-6C1A2A3487FA}"/>
              </a:ext>
            </a:extLst>
          </p:cNvPr>
          <p:cNvSpPr/>
          <p:nvPr/>
        </p:nvSpPr>
        <p:spPr>
          <a:xfrm>
            <a:off x="7462637" y="650162"/>
            <a:ext cx="27323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Worst-case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BD73C3-C89A-0408-C066-E59E2439B3D8}"/>
              </a:ext>
            </a:extLst>
          </p:cNvPr>
          <p:cNvSpPr txBox="1"/>
          <p:nvPr/>
        </p:nvSpPr>
        <p:spPr>
          <a:xfrm>
            <a:off x="1706707" y="1737652"/>
            <a:ext cx="862185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>
                <a:latin typeface="Söhne"/>
              </a:rPr>
              <a:t>Refers to the scenario that causes the algorithm to perform the most poorly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/>
              <a:t>Helps to understand the algorithm's behavior under unfavorable conditions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800" dirty="0"/>
              <a:t>Algorithm runtime analysis often focuses on the worst-case runtime complexity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29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C10073-B297-A463-3582-34C60E7176D0}"/>
              </a:ext>
            </a:extLst>
          </p:cNvPr>
          <p:cNvSpPr txBox="1">
            <a:spLocks/>
          </p:cNvSpPr>
          <p:nvPr/>
        </p:nvSpPr>
        <p:spPr>
          <a:xfrm>
            <a:off x="890154" y="69763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Analysis: Finding the max</a:t>
            </a:r>
          </a:p>
        </p:txBody>
      </p:sp>
      <p:pic>
        <p:nvPicPr>
          <p:cNvPr id="7" name="20230610-2248-31.4566049">
            <a:hlinkClick r:id="" action="ppaction://media"/>
            <a:extLst>
              <a:ext uri="{FF2B5EF4-FFF2-40B4-BE49-F238E27FC236}">
                <a16:creationId xmlns:a16="http://schemas.microsoft.com/office/drawing/2014/main" id="{5D786AB6-82CA-C36E-FC2C-420FACA02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090" y="1282987"/>
            <a:ext cx="10500302" cy="5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492-B708-D696-1B1B-EB9FFC8C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constant time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92BA45-3474-4113-D240-F8A18BE9D86A}"/>
              </a:ext>
            </a:extLst>
          </p:cNvPr>
          <p:cNvSpPr txBox="1"/>
          <p:nvPr/>
        </p:nvSpPr>
        <p:spPr>
          <a:xfrm>
            <a:off x="916999" y="1474462"/>
            <a:ext cx="109598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An operation can be any statement (or constant number of statements) that has a constant runtime complexity, O(1)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In big-O notation, any constant number of constant time operations is O(1)</a:t>
            </a:r>
          </a:p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/>
              <a:t>Example:</a:t>
            </a:r>
          </a:p>
          <a:p>
            <a:r>
              <a:rPr lang="en-US" sz="2800" dirty="0"/>
              <a:t>	Algorithm 	~ 5 operations &gt; 3 operations in the loop &gt; 6 operation</a:t>
            </a:r>
          </a:p>
          <a:p>
            <a:r>
              <a:rPr lang="en-US" sz="2800" dirty="0"/>
              <a:t>	 		~ 5 + 3N + 6</a:t>
            </a:r>
          </a:p>
          <a:p>
            <a:r>
              <a:rPr lang="en-US" sz="2800" dirty="0"/>
              <a:t>	 		~ O(1) + O(N) + O(1)</a:t>
            </a:r>
          </a:p>
          <a:p>
            <a:r>
              <a:rPr lang="en-US" sz="2800" dirty="0"/>
              <a:t>	 		~ O(N)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704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4F77-F318-B0C1-7105-72DBCBAC5AD3}"/>
              </a:ext>
            </a:extLst>
          </p:cNvPr>
          <p:cNvSpPr txBox="1">
            <a:spLocks/>
          </p:cNvSpPr>
          <p:nvPr/>
        </p:nvSpPr>
        <p:spPr>
          <a:xfrm>
            <a:off x="838200" y="7570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Space Complexity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D8BAF6-4853-78CC-5899-6C428E3916C1}"/>
              </a:ext>
            </a:extLst>
          </p:cNvPr>
          <p:cNvSpPr txBox="1"/>
          <p:nvPr/>
        </p:nvSpPr>
        <p:spPr>
          <a:xfrm>
            <a:off x="1553028" y="2165543"/>
            <a:ext cx="9800772" cy="2803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 algorithm’s 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space complexity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is the space the algorithm takes to execute relative to the input.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function of the input size. f(n)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</a:rPr>
              <a:t>The space that doesn’t depend on input size, is often considered O(1)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683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4F77-F318-B0C1-7105-72DBCBAC5AD3}"/>
              </a:ext>
            </a:extLst>
          </p:cNvPr>
          <p:cNvSpPr txBox="1">
            <a:spLocks/>
          </p:cNvSpPr>
          <p:nvPr/>
        </p:nvSpPr>
        <p:spPr>
          <a:xfrm>
            <a:off x="838200" y="7570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Space Complexity – O(1) / constant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0664F-5705-064C-F470-752BB0D83A85}"/>
              </a:ext>
            </a:extLst>
          </p:cNvPr>
          <p:cNvSpPr txBox="1"/>
          <p:nvPr/>
        </p:nvSpPr>
        <p:spPr>
          <a:xfrm>
            <a:off x="2583543" y="2303305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print_list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num in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print(num)</a:t>
            </a:r>
          </a:p>
        </p:txBody>
      </p:sp>
    </p:spTree>
    <p:extLst>
      <p:ext uri="{BB962C8B-B14F-4D97-AF65-F5344CB8AC3E}">
        <p14:creationId xmlns:p14="http://schemas.microsoft.com/office/powerpoint/2010/main" val="3189467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4F77-F318-B0C1-7105-72DBCBAC5AD3}"/>
              </a:ext>
            </a:extLst>
          </p:cNvPr>
          <p:cNvSpPr txBox="1">
            <a:spLocks/>
          </p:cNvSpPr>
          <p:nvPr/>
        </p:nvSpPr>
        <p:spPr>
          <a:xfrm>
            <a:off x="838200" y="7570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Space Complexity – O(n 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AAA15-6D19-F1B7-D0A7-324F5C13EECF}"/>
              </a:ext>
            </a:extLst>
          </p:cNvPr>
          <p:cNvSpPr txBox="1"/>
          <p:nvPr/>
        </p:nvSpPr>
        <p:spPr>
          <a:xfrm>
            <a:off x="2061028" y="2082574"/>
            <a:ext cx="72571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reverse_list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n =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rev_arr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[] # additional space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in range(n):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rev_arr.append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[n-i-1])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rev_arr</a:t>
            </a:r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469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4F77-F318-B0C1-7105-72DBCBAC5AD3}"/>
              </a:ext>
            </a:extLst>
          </p:cNvPr>
          <p:cNvSpPr txBox="1">
            <a:spLocks/>
          </p:cNvSpPr>
          <p:nvPr/>
        </p:nvSpPr>
        <p:spPr>
          <a:xfrm>
            <a:off x="838200" y="75701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Space Complexity – O(n^2 )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AEC5FA-C4F7-8081-668D-736B3DF232D4}"/>
              </a:ext>
            </a:extLst>
          </p:cNvPr>
          <p:cNvSpPr txBox="1"/>
          <p:nvPr/>
        </p:nvSpPr>
        <p:spPr>
          <a:xfrm>
            <a:off x="2885605" y="2082574"/>
            <a:ext cx="642464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get_2d_zeros_list(n):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res = [] # additional space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in range(n):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row = []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for j in range(n):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row.append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(0)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res.append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(row)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return res</a:t>
            </a:r>
          </a:p>
        </p:txBody>
      </p:sp>
    </p:spTree>
    <p:extLst>
      <p:ext uri="{BB962C8B-B14F-4D97-AF65-F5344CB8AC3E}">
        <p14:creationId xmlns:p14="http://schemas.microsoft.com/office/powerpoint/2010/main" val="1019888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9D905-708E-3C84-D342-98DB9D583AAE}"/>
              </a:ext>
            </a:extLst>
          </p:cNvPr>
          <p:cNvSpPr txBox="1">
            <a:spLocks/>
          </p:cNvSpPr>
          <p:nvPr/>
        </p:nvSpPr>
        <p:spPr>
          <a:xfrm>
            <a:off x="1912525" y="2766218"/>
            <a:ext cx="1099094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Exercises – Find the Big O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287060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3A4F95-88C2-ACB8-D294-182F53FF3D7B}"/>
              </a:ext>
            </a:extLst>
          </p:cNvPr>
          <p:cNvSpPr txBox="1"/>
          <p:nvPr/>
        </p:nvSpPr>
        <p:spPr>
          <a:xfrm>
            <a:off x="1291772" y="1845492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print_greetings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print('Hello')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print('World')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print('!')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AFA759-3D50-DB41-3E69-A6D9AFE1B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</a:t>
            </a:r>
          </a:p>
        </p:txBody>
      </p:sp>
    </p:spTree>
    <p:extLst>
      <p:ext uri="{BB962C8B-B14F-4D97-AF65-F5344CB8AC3E}">
        <p14:creationId xmlns:p14="http://schemas.microsoft.com/office/powerpoint/2010/main" val="163517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575964" cy="467590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Input and Output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Finiteness – number of steps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Determinism – produce same output for the same input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Efficiency – time and space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Correctness – produce expected output for valid inputs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7F434-4EB5-43F4-90C0-75D9B8DF9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B5115-F2F8-4C56-9F80-E5617F31783E}" type="datetime1">
              <a:rPr lang="en-US" smtClean="0"/>
              <a:t>9/22/25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4307F-716A-4989-9AB3-9134919AD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48B6-F1B9-5748-85E5-359D81A009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A234-60FA-3EB2-CB5C-E49DF6AA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28" y="249011"/>
            <a:ext cx="1099094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Exercise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0AAC9-FD17-C8F0-C8C7-77C1AE7C7AD0}"/>
              </a:ext>
            </a:extLst>
          </p:cNvPr>
          <p:cNvSpPr txBox="1"/>
          <p:nvPr/>
        </p:nvSpPr>
        <p:spPr>
          <a:xfrm>
            <a:off x="1524000" y="2044005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print(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3881569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A234-60FA-3EB2-CB5C-E49DF6AA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28" y="249011"/>
            <a:ext cx="1099094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Exercise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FAC4B-75F9-9B82-4B16-7EBB7D9355FB}"/>
              </a:ext>
            </a:extLst>
          </p:cNvPr>
          <p:cNvSpPr txBox="1"/>
          <p:nvPr/>
        </p:nvSpPr>
        <p:spPr>
          <a:xfrm>
            <a:off x="1248228" y="1786208"/>
            <a:ext cx="941977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perform_arithmetic_operations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a,b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add_res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a + b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sub_res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a - b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mul_res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a * b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div_res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= a / b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print(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add_res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sub_res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mul_res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div_res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5108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A234-60FA-3EB2-CB5C-E49DF6AA1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528" y="249011"/>
            <a:ext cx="1099094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Exercise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F72162-4399-EE23-862F-A8B988E003E1}"/>
              </a:ext>
            </a:extLst>
          </p:cNvPr>
          <p:cNvSpPr txBox="1"/>
          <p:nvPr/>
        </p:nvSpPr>
        <p:spPr>
          <a:xfrm>
            <a:off x="1233714" y="1977349"/>
            <a:ext cx="93762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count_vowels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(s):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vowels = 0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for char in s: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	if char in ["a", "e", "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", "o", "u"]: 			vowels += 1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	return vowels</a:t>
            </a:r>
          </a:p>
        </p:txBody>
      </p:sp>
    </p:spTree>
    <p:extLst>
      <p:ext uri="{BB962C8B-B14F-4D97-AF65-F5344CB8AC3E}">
        <p14:creationId xmlns:p14="http://schemas.microsoft.com/office/powerpoint/2010/main" val="34498424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A2D921-CCF1-C054-3754-1896372C0D4A}"/>
              </a:ext>
            </a:extLst>
          </p:cNvPr>
          <p:cNvSpPr txBox="1"/>
          <p:nvPr/>
        </p:nvSpPr>
        <p:spPr>
          <a:xfrm>
            <a:off x="1320799" y="2092236"/>
            <a:ext cx="72716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def print_everything_10_times(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):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for item in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for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in range(10): </a:t>
            </a:r>
          </a:p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          print(item)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DF1DF6-6F06-A0FF-A04A-D17F08A5D5BA}"/>
              </a:ext>
            </a:extLst>
          </p:cNvPr>
          <p:cNvSpPr txBox="1">
            <a:spLocks/>
          </p:cNvSpPr>
          <p:nvPr/>
        </p:nvSpPr>
        <p:spPr>
          <a:xfrm>
            <a:off x="600528" y="766673"/>
            <a:ext cx="1099094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Exercise 5</a:t>
            </a:r>
          </a:p>
        </p:txBody>
      </p:sp>
    </p:spTree>
    <p:extLst>
      <p:ext uri="{BB962C8B-B14F-4D97-AF65-F5344CB8AC3E}">
        <p14:creationId xmlns:p14="http://schemas.microsoft.com/office/powerpoint/2010/main" val="122223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492-B708-D696-1B1B-EB9FFC8C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15E68-E254-5992-1147-202E8BCE1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367" y="1873424"/>
            <a:ext cx="5115741" cy="1742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D82DF0-22D3-52D3-89E0-EC4B74470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935" y="2403401"/>
            <a:ext cx="1365392" cy="8492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3C304-45B6-EFE3-CE3B-15BBD7C3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684" y="4317377"/>
            <a:ext cx="7723650" cy="17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492-B708-D696-1B1B-EB9FFC8C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0C2CE-9C63-4AD2-8540-DB94AB48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49" y="1824930"/>
            <a:ext cx="8336428" cy="2196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A7073F-1E76-2B74-4A5E-28159592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15" y="2402710"/>
            <a:ext cx="1046970" cy="600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CABFF5-BA7F-53B8-BED2-384FB161C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64" y="4401167"/>
            <a:ext cx="7937027" cy="148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0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492-B708-D696-1B1B-EB9FFC8C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1A9EB-879D-84C1-F3EB-9727A9B77F5B}"/>
              </a:ext>
            </a:extLst>
          </p:cNvPr>
          <p:cNvSpPr txBox="1"/>
          <p:nvPr/>
        </p:nvSpPr>
        <p:spPr>
          <a:xfrm>
            <a:off x="1849582" y="1690688"/>
            <a:ext cx="747254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square_numbers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squared_nums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[]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for num in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nums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squared_nums.append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(num * num)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squared_nums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~ O(n)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Complexity ~ O(n)</a:t>
            </a:r>
          </a:p>
        </p:txBody>
      </p:sp>
    </p:spTree>
    <p:extLst>
      <p:ext uri="{BB962C8B-B14F-4D97-AF65-F5344CB8AC3E}">
        <p14:creationId xmlns:p14="http://schemas.microsoft.com/office/powerpoint/2010/main" val="1441807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2492-B708-D696-1B1B-EB9FFC8C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1A9EB-879D-84C1-F3EB-9727A9B77F5B}"/>
              </a:ext>
            </a:extLst>
          </p:cNvPr>
          <p:cNvSpPr txBox="1"/>
          <p:nvPr/>
        </p:nvSpPr>
        <p:spPr>
          <a:xfrm>
            <a:off x="4291941" y="798492"/>
            <a:ext cx="7472547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generate_zeros_matrix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(n):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# Create an n x n matrix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matrix = []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for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in range(n):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row = []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for j in range(n):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row.append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(0)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matrix.append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(row)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return matrix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~ O(n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Complexity ~ O(n</a:t>
            </a:r>
            <a:r>
              <a:rPr lang="en-US" sz="3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0502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D3B-822E-272E-791D-7207DE728ABE}"/>
              </a:ext>
            </a:extLst>
          </p:cNvPr>
          <p:cNvSpPr txBox="1">
            <a:spLocks/>
          </p:cNvSpPr>
          <p:nvPr/>
        </p:nvSpPr>
        <p:spPr>
          <a:xfrm>
            <a:off x="1049197" y="853443"/>
            <a:ext cx="9142553" cy="10896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Recommended Reading from </a:t>
            </a:r>
            <a:r>
              <a:rPr lang="en-US" dirty="0" err="1"/>
              <a:t>ZyBook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62F07-31FE-21D4-5059-B1EA6711D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949" y="1935832"/>
            <a:ext cx="3631051" cy="750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DAA062-534F-C983-F420-9362BF975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707" y="2626973"/>
            <a:ext cx="5224746" cy="6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66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317F-7707-4863-A300-BB8C3BD41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790" y="2570275"/>
            <a:ext cx="4745112" cy="1325563"/>
          </a:xfrm>
        </p:spPr>
        <p:txBody>
          <a:bodyPr/>
          <a:lstStyle/>
          <a:p>
            <a:r>
              <a:rPr lang="en-US" dirty="0"/>
              <a:t>Attendance</a:t>
            </a:r>
          </a:p>
        </p:txBody>
      </p:sp>
    </p:spTree>
    <p:extLst>
      <p:ext uri="{BB962C8B-B14F-4D97-AF65-F5344CB8AC3E}">
        <p14:creationId xmlns:p14="http://schemas.microsoft.com/office/powerpoint/2010/main" val="327303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algorithm?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2167" y="1600802"/>
            <a:ext cx="8467219" cy="51206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Search Engines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Recommendation Systems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and Speech Recognition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Computer Vision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Robotics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many more …</a:t>
            </a: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9DD021-EFD3-40FF-B8E4-95A9E6708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FEC18-DEB6-45FE-9AF3-968E9AA6A50E}" type="datetime1">
              <a:rPr lang="en-US" smtClean="0"/>
              <a:t>9/22/25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4B4C35-A4CF-49B5-817C-5590621D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448B6-F1B9-5748-85E5-359D81A009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B7273-9F7B-4701-E5C4-72CD1887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Efficiency of an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67438-DEB8-ADB8-A6E5-C30EAFB7702E}"/>
              </a:ext>
            </a:extLst>
          </p:cNvPr>
          <p:cNvSpPr txBox="1"/>
          <p:nvPr/>
        </p:nvSpPr>
        <p:spPr>
          <a:xfrm>
            <a:off x="1293945" y="1465057"/>
            <a:ext cx="93819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One possible solution – Experimental Study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xecute an algorithm on various test inputs and recording the time spent during each execution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 Python, it can be done using the </a:t>
            </a:r>
            <a:r>
              <a:rPr lang="en-US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function of the 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module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function reports the number of sec/</a:t>
            </a:r>
            <a:r>
              <a:rPr lang="en-US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ms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/us that have elapsed since a benchmark time known as the epoch (e.g. 1/1/1970)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can determine the </a:t>
            </a:r>
            <a:r>
              <a:rPr lang="en-US" sz="24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elapsed</a:t>
            </a:r>
            <a:r>
              <a:rPr lang="en-US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time by recording the time just before and after the algorithm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1DD6A-372A-270F-0D64-79AB0FB9F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618B1-A38C-EEC5-0752-38B2B46AA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Efficiency of an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D0B5F6-CE22-E9BE-FE16-707C2FE2285E}"/>
              </a:ext>
            </a:extLst>
          </p:cNvPr>
          <p:cNvSpPr txBox="1"/>
          <p:nvPr/>
        </p:nvSpPr>
        <p:spPr>
          <a:xfrm>
            <a:off x="1455717" y="1690688"/>
            <a:ext cx="10992826" cy="3855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One possible solution – Experimental Study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from time import time </a:t>
            </a:r>
          </a:p>
          <a:p>
            <a:pPr algn="just"/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start_time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 = time() # record the starting time </a:t>
            </a:r>
          </a:p>
          <a:p>
            <a:pPr algn="just"/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ea typeface="BM YEONSUNG OTF" panose="020B0600000101010101" pitchFamily="34" charset="-127"/>
              <a:cs typeface="Courier New" panose="02070309020205020404" pitchFamily="49" charset="0"/>
            </a:endParaRP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# execute the algorithm here</a:t>
            </a:r>
          </a:p>
          <a:p>
            <a:pPr algn="just"/>
            <a:endParaRPr lang="en-US" sz="2400" dirty="0">
              <a:solidFill>
                <a:srgbClr val="002060"/>
              </a:solidFill>
              <a:latin typeface="Courier New" panose="02070309020205020404" pitchFamily="49" charset="0"/>
              <a:ea typeface="BM YEONSUNG OTF" panose="020B0600000101010101" pitchFamily="34" charset="-127"/>
              <a:cs typeface="Courier New" panose="02070309020205020404" pitchFamily="49" charset="0"/>
            </a:endParaRPr>
          </a:p>
          <a:p>
            <a:pPr algn="just"/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end_time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 = time() # record the ending time </a:t>
            </a:r>
          </a:p>
          <a:p>
            <a:pPr algn="just"/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elapsed = 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end_time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 - </a:t>
            </a:r>
            <a:r>
              <a:rPr lang="en-US" sz="2400" dirty="0" err="1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start_time</a:t>
            </a:r>
            <a:r>
              <a:rPr lang="en-US" sz="2400" dirty="0">
                <a:solidFill>
                  <a:srgbClr val="002060"/>
                </a:solidFill>
                <a:latin typeface="Courier New" panose="02070309020205020404" pitchFamily="49" charset="0"/>
                <a:ea typeface="BM YEONSUNG OTF" panose="020B0600000101010101" pitchFamily="34" charset="-127"/>
                <a:cs typeface="Courier New" panose="02070309020205020404" pitchFamily="49" charset="0"/>
              </a:rPr>
              <a:t> # elapsed time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0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979F6-3AE3-E0AD-3AB3-99EC2F6E5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2D0D0-A80A-4F64-D274-08E153806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 Efficiency of an Algorithm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0A925-C872-C9C9-1204-BAB426C59A9B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One possible solution – Experimental Study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200" b="0" i="0" dirty="0">
                <a:effectLst/>
              </a:rPr>
              <a:t>We can then visualize the results by plotting input size vs elapsed time.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BB002-C95A-2B52-AE40-AF0C1F2B6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74624"/>
            <a:ext cx="6903720" cy="51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CEBB-FCFD-DFC3-AE25-3037528B7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D92BB-3ED7-1612-8F0C-4E5BB609C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Efficiency of an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196A9-8FFA-FF1F-2B86-C593A65369F5}"/>
              </a:ext>
            </a:extLst>
          </p:cNvPr>
          <p:cNvSpPr txBox="1"/>
          <p:nvPr/>
        </p:nvSpPr>
        <p:spPr>
          <a:xfrm>
            <a:off x="838200" y="1583810"/>
            <a:ext cx="10692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Limitations of Experimental Study</a:t>
            </a: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Experimental running times of two algorithms are difficult to directly compare unless the experiments are performed in the same hardware and software environments.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Experiments may be done only on a limited set of test inputs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dirty="0"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An algorithm must be fully implemented to study its running time experimentally.</a:t>
            </a: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23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E4B89-3466-57AD-AF95-0DD2ECD78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D7EC-264E-09B6-EEAA-7AC055CE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Efficiency of an Algorithm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B1C26A-F230-6813-1DAC-A9BAB0C3973B}"/>
              </a:ext>
            </a:extLst>
          </p:cNvPr>
          <p:cNvSpPr txBox="1"/>
          <p:nvPr/>
        </p:nvSpPr>
        <p:spPr>
          <a:xfrm>
            <a:off x="838200" y="1583810"/>
            <a:ext cx="10692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Moving beyond Experimental Analysis</a:t>
            </a:r>
          </a:p>
          <a:p>
            <a:pPr algn="just"/>
            <a:endParaRPr lang="en-US" sz="2400" b="1" dirty="0">
              <a:highlight>
                <a:srgbClr val="FFFF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sz="2400" b="0" i="0" dirty="0">
                <a:effectLst/>
                <a:latin typeface="Roboto" panose="02000000000000000000" pitchFamily="2" charset="0"/>
              </a:rPr>
              <a:t>Our goal is to find an approach to analyzing the efficiency of algorithms that:</a:t>
            </a:r>
          </a:p>
          <a:p>
            <a:pPr algn="just"/>
            <a:endParaRPr lang="en-US" sz="2400" dirty="0"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is independent of the hardware and software environment</a:t>
            </a: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b="0" i="0" dirty="0">
              <a:effectLst/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is performed by studying a high-level description of the algorithm without need for implementation</a:t>
            </a:r>
            <a:endParaRPr lang="en-US" sz="2400" dirty="0"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endParaRPr lang="en-US" sz="2400" b="0" i="0" dirty="0">
              <a:effectLst/>
              <a:latin typeface="Roboto" panose="02000000000000000000" pitchFamily="2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takes into account all possible inputs</a:t>
            </a: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just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515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7bfbcc-834f-422c-a61f-4e1400314c9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E7AB627372340BC90817A16362710" ma:contentTypeVersion="10" ma:contentTypeDescription="Create a new document." ma:contentTypeScope="" ma:versionID="0b1de12c7fc22831ad51e0e61840eb90">
  <xsd:schema xmlns:xsd="http://www.w3.org/2001/XMLSchema" xmlns:xs="http://www.w3.org/2001/XMLSchema" xmlns:p="http://schemas.microsoft.com/office/2006/metadata/properties" xmlns:ns3="de7bfbcc-834f-422c-a61f-4e1400314c9a" xmlns:ns4="890a661f-6afe-4b4e-bef4-5bc2e81fdcdf" targetNamespace="http://schemas.microsoft.com/office/2006/metadata/properties" ma:root="true" ma:fieldsID="ba975b4f940eaae87aa9b1ee5bef8770" ns3:_="" ns4:_="">
    <xsd:import namespace="de7bfbcc-834f-422c-a61f-4e1400314c9a"/>
    <xsd:import namespace="890a661f-6afe-4b4e-bef4-5bc2e81fdc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bfbcc-834f-422c-a61f-4e1400314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661f-6afe-4b4e-bef4-5bc2e81fdc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38BF6D-E5ED-4AB2-8C36-232EB2B6E00C}">
  <ds:schemaRefs>
    <ds:schemaRef ds:uri="http://purl.org/dc/terms/"/>
    <ds:schemaRef ds:uri="de7bfbcc-834f-422c-a61f-4e1400314c9a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90a661f-6afe-4b4e-bef4-5bc2e81fdcdf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B7B5241-9B6D-42E5-837E-054BDD080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bfbcc-834f-422c-a61f-4e1400314c9a"/>
    <ds:schemaRef ds:uri="890a661f-6afe-4b4e-bef4-5bc2e81fdc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26E960-663A-4176-AAAD-8BBB22456A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3285</TotalTime>
  <Words>1505</Words>
  <Application>Microsoft Macintosh PowerPoint</Application>
  <PresentationFormat>Widescreen</PresentationFormat>
  <Paragraphs>180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Roboto</vt:lpstr>
      <vt:lpstr>Söhne</vt:lpstr>
      <vt:lpstr>Times New Roman</vt:lpstr>
      <vt:lpstr>Wingdings</vt:lpstr>
      <vt:lpstr>Office Theme</vt:lpstr>
      <vt:lpstr>  CSC 2302/DSCI 1302  Algorithms and Runtime Analysis </vt:lpstr>
      <vt:lpstr>What is an algorithm?</vt:lpstr>
      <vt:lpstr>Properties of algorithm</vt:lpstr>
      <vt:lpstr>Why algorithm?</vt:lpstr>
      <vt:lpstr>Finding Efficiency of an Algorithm</vt:lpstr>
      <vt:lpstr>Finding Efficiency of an Algorithm</vt:lpstr>
      <vt:lpstr>Finding Efficiency of an Algorithm</vt:lpstr>
      <vt:lpstr>Finding Efficiency of an Algorithm</vt:lpstr>
      <vt:lpstr>Finding Efficiency of an Algorithm</vt:lpstr>
      <vt:lpstr>Algorithm runtime   </vt:lpstr>
      <vt:lpstr>Big-O notation</vt:lpstr>
      <vt:lpstr>PowerPoint Presentation</vt:lpstr>
      <vt:lpstr>PowerPoint Presentation</vt:lpstr>
      <vt:lpstr>PowerPoint Presentation</vt:lpstr>
      <vt:lpstr>Ideal growth-rate / runtime?</vt:lpstr>
      <vt:lpstr>PowerPoint Presentation</vt:lpstr>
      <vt:lpstr>PowerPoint Presentation</vt:lpstr>
      <vt:lpstr>Algorithm Runtime Analysis</vt:lpstr>
      <vt:lpstr>PowerPoint Presentation</vt:lpstr>
      <vt:lpstr>PowerPoint Presentation</vt:lpstr>
      <vt:lpstr>PowerPoint Presentation</vt:lpstr>
      <vt:lpstr>PowerPoint Presentation</vt:lpstr>
      <vt:lpstr>Counting constant time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</vt:lpstr>
      <vt:lpstr>Exercise 2</vt:lpstr>
      <vt:lpstr>Exercise 3</vt:lpstr>
      <vt:lpstr>Exercise 4</vt:lpstr>
      <vt:lpstr>PowerPoint Presentation</vt:lpstr>
      <vt:lpstr>Exercise 6</vt:lpstr>
      <vt:lpstr>Exercise 7</vt:lpstr>
      <vt:lpstr>Exercise 8</vt:lpstr>
      <vt:lpstr>Exercise 9</vt:lpstr>
      <vt:lpstr>PowerPoint Presentation</vt:lpstr>
      <vt:lpstr>Attendance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2302/DSCI 1302  Algorithms and Runtime Analysis</dc:title>
  <dc:subject/>
  <dc:creator>Towhidul Islam</dc:creator>
  <cp:keywords/>
  <dc:description/>
  <cp:lastModifiedBy>S M Towhidul Islam</cp:lastModifiedBy>
  <cp:revision>32</cp:revision>
  <dcterms:created xsi:type="dcterms:W3CDTF">2023-09-12T03:11:37Z</dcterms:created>
  <dcterms:modified xsi:type="dcterms:W3CDTF">2025-09-22T19:29:59Z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0x0101006A0E7AB627372340BC90817A16362710</vt:lpwstr>
  </property>
</Properties>
</file>